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5" r:id="rId4"/>
    <p:sldId id="260" r:id="rId5"/>
    <p:sldId id="268" r:id="rId6"/>
    <p:sldId id="261" r:id="rId7"/>
    <p:sldId id="264" r:id="rId8"/>
    <p:sldId id="263" r:id="rId9"/>
    <p:sldId id="267" r:id="rId10"/>
    <p:sldId id="275" r:id="rId11"/>
    <p:sldId id="274" r:id="rId12"/>
    <p:sldId id="269" r:id="rId13"/>
    <p:sldId id="270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95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510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16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79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851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282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673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20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88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420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77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D27C4F8-B264-4EEC-8317-B33FE027B528}" type="datetimeFigureOut">
              <a:rPr lang="en-IN" smtClean="0"/>
              <a:t>05-03-2019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8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086" y="2286000"/>
            <a:ext cx="6441514" cy="1905000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18thCentury" pitchFamily="2" charset="0"/>
              </a:rPr>
              <a:t>Healthcare and Medical Sciences</a:t>
            </a:r>
            <a:br>
              <a:rPr lang="en-US" dirty="0">
                <a:latin typeface="Alien Encounters" panose="00000400000000000000" pitchFamily="2" charset="0"/>
              </a:rPr>
            </a:br>
            <a:r>
              <a:rPr lang="en-US" dirty="0">
                <a:latin typeface="Alien Encounters" panose="00000400000000000000" pitchFamily="2" charset="0"/>
              </a:rPr>
              <a:t>S.P.E.A.R</a:t>
            </a:r>
            <a:endParaRPr lang="en-IN" dirty="0">
              <a:latin typeface="Alien Encounters" panose="000004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086" y="4495800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18thCentury" pitchFamily="2" charset="0"/>
              </a:rPr>
              <a:t>Soft Pneumatic EMG Assisted Rehabilitation</a:t>
            </a:r>
            <a:endParaRPr lang="en-IN" sz="3600" dirty="0">
              <a:latin typeface="18thCentury" pitchFamily="2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228600"/>
            <a:ext cx="2157730" cy="79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pragyan.org/sangam/img/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21" y="353695"/>
            <a:ext cx="281813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743200" y="1721831"/>
            <a:ext cx="357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PRAGYAN HARDWARE HACKATHON</a:t>
            </a:r>
          </a:p>
        </p:txBody>
      </p:sp>
    </p:spTree>
    <p:extLst>
      <p:ext uri="{BB962C8B-B14F-4D97-AF65-F5344CB8AC3E}">
        <p14:creationId xmlns:p14="http://schemas.microsoft.com/office/powerpoint/2010/main" val="1303976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2F85-A907-47D3-9CD2-E0FA35D3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Orthosis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DCE8EF-0F45-4719-9838-6CA0C5C25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50" y="2128837"/>
            <a:ext cx="5486400" cy="2590800"/>
          </a:xfrm>
        </p:spPr>
      </p:pic>
    </p:spTree>
    <p:extLst>
      <p:ext uri="{BB962C8B-B14F-4D97-AF65-F5344CB8AC3E}">
        <p14:creationId xmlns:p14="http://schemas.microsoft.com/office/powerpoint/2010/main" val="205584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92A0-CB7A-4E4C-8BAB-1C38C546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Orthosis Motion</a:t>
            </a:r>
          </a:p>
        </p:txBody>
      </p:sp>
      <p:pic>
        <p:nvPicPr>
          <p:cNvPr id="4" name="WhatsApp Video 2019-03-05 at 3.05.25 PM">
            <a:hlinkClick r:id="" action="ppaction://media"/>
            <a:extLst>
              <a:ext uri="{FF2B5EF4-FFF2-40B4-BE49-F238E27FC236}">
                <a16:creationId xmlns:a16="http://schemas.microsoft.com/office/drawing/2014/main" id="{6172E3DB-9CF2-43A9-B1F1-DE31412131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1950" y="1914525"/>
            <a:ext cx="5486400" cy="3017838"/>
          </a:xfrm>
        </p:spPr>
      </p:pic>
    </p:spTree>
    <p:extLst>
      <p:ext uri="{BB962C8B-B14F-4D97-AF65-F5344CB8AC3E}">
        <p14:creationId xmlns:p14="http://schemas.microsoft.com/office/powerpoint/2010/main" val="355032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F56F-0231-4486-89D7-CD87F474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Muscle Control</a:t>
            </a:r>
          </a:p>
        </p:txBody>
      </p:sp>
      <p:pic>
        <p:nvPicPr>
          <p:cNvPr id="4" name="WhatsApp Video 2019-03-02 at 1.05.57 AM">
            <a:hlinkClick r:id="" action="ppaction://media"/>
            <a:extLst>
              <a:ext uri="{FF2B5EF4-FFF2-40B4-BE49-F238E27FC236}">
                <a16:creationId xmlns:a16="http://schemas.microsoft.com/office/drawing/2014/main" id="{F1F6B0E3-57E9-4799-96A4-4BE5B3A0C3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0" y="1219200"/>
            <a:ext cx="2513515" cy="4267200"/>
          </a:xfrm>
        </p:spPr>
      </p:pic>
    </p:spTree>
    <p:extLst>
      <p:ext uri="{BB962C8B-B14F-4D97-AF65-F5344CB8AC3E}">
        <p14:creationId xmlns:p14="http://schemas.microsoft.com/office/powerpoint/2010/main" val="2919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9089-7C38-4B6C-BE20-51066477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EMG Dynamic Thresholding</a:t>
            </a:r>
          </a:p>
        </p:txBody>
      </p:sp>
      <p:pic>
        <p:nvPicPr>
          <p:cNvPr id="4" name="WhatsApp Video 2019-02-12 at 8.33.35 PM">
            <a:hlinkClick r:id="" action="ppaction://media"/>
            <a:extLst>
              <a:ext uri="{FF2B5EF4-FFF2-40B4-BE49-F238E27FC236}">
                <a16:creationId xmlns:a16="http://schemas.microsoft.com/office/drawing/2014/main" id="{020B390F-526A-46A4-A4F7-AC74FB3FC2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163714"/>
            <a:ext cx="4366859" cy="239697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AF6C42-0B0D-4DBA-A722-2633740E6758}"/>
              </a:ext>
            </a:extLst>
          </p:cNvPr>
          <p:cNvSpPr txBox="1"/>
          <p:nvPr/>
        </p:nvSpPr>
        <p:spPr>
          <a:xfrm>
            <a:off x="4698029" y="39624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Tibialis Anterior for Dorsiflexion</a:t>
            </a:r>
          </a:p>
        </p:txBody>
      </p:sp>
    </p:spTree>
    <p:extLst>
      <p:ext uri="{BB962C8B-B14F-4D97-AF65-F5344CB8AC3E}">
        <p14:creationId xmlns:p14="http://schemas.microsoft.com/office/powerpoint/2010/main" val="147861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20D7-2E1D-4425-8A2E-E970DA68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EMG Intent Estimation</a:t>
            </a:r>
          </a:p>
        </p:txBody>
      </p:sp>
      <p:pic>
        <p:nvPicPr>
          <p:cNvPr id="8" name="EMG Intent Estimation">
            <a:hlinkClick r:id="" action="ppaction://media"/>
            <a:extLst>
              <a:ext uri="{FF2B5EF4-FFF2-40B4-BE49-F238E27FC236}">
                <a16:creationId xmlns:a16="http://schemas.microsoft.com/office/drawing/2014/main" id="{E1C3CFB2-CB79-476D-9FDB-926BF6065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0" y="1676400"/>
            <a:ext cx="574040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5D28-78AC-45AA-B4B4-D429F4FA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Total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1BDD0-FF21-49FC-B1D7-DE1DBDC2A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Actuators: 300</a:t>
            </a:r>
          </a:p>
          <a:p>
            <a:r>
              <a:rPr lang="en-IN" dirty="0"/>
              <a:t>Compressor: 1700</a:t>
            </a:r>
          </a:p>
          <a:p>
            <a:r>
              <a:rPr lang="en-IN" dirty="0"/>
              <a:t>EMG Sensors: 6000</a:t>
            </a:r>
          </a:p>
          <a:p>
            <a:r>
              <a:rPr lang="en-IN" dirty="0"/>
              <a:t>Braces: 1000</a:t>
            </a:r>
          </a:p>
          <a:p>
            <a:r>
              <a:rPr lang="en-IN" dirty="0"/>
              <a:t>Miscellaneous(Connectors, Sealant, Tank): 500</a:t>
            </a:r>
          </a:p>
          <a:p>
            <a:r>
              <a:rPr lang="en-IN" b="1" u="sng" dirty="0"/>
              <a:t>TOTAL:</a:t>
            </a:r>
            <a:r>
              <a:rPr lang="en-IN" dirty="0"/>
              <a:t> &lt;10000</a:t>
            </a:r>
          </a:p>
        </p:txBody>
      </p:sp>
    </p:spTree>
    <p:extLst>
      <p:ext uri="{BB962C8B-B14F-4D97-AF65-F5344CB8AC3E}">
        <p14:creationId xmlns:p14="http://schemas.microsoft.com/office/powerpoint/2010/main" val="1164382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E5B1-B6A8-45AE-B993-B7D23EF9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23836"/>
            <a:ext cx="2401111" cy="4601183"/>
          </a:xfrm>
        </p:spPr>
        <p:txBody>
          <a:bodyPr/>
          <a:lstStyle/>
          <a:p>
            <a:r>
              <a:rPr lang="en-IN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45D4C-A1DD-4997-9E8A-599B6B289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Integration of EMG with Orthosis</a:t>
            </a:r>
          </a:p>
          <a:p>
            <a:r>
              <a:rPr lang="en-IN" dirty="0"/>
              <a:t>Addition of an Air Tank</a:t>
            </a:r>
          </a:p>
        </p:txBody>
      </p:sp>
    </p:spTree>
    <p:extLst>
      <p:ext uri="{BB962C8B-B14F-4D97-AF65-F5344CB8AC3E}">
        <p14:creationId xmlns:p14="http://schemas.microsoft.com/office/powerpoint/2010/main" val="29910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18thCentury" pitchFamily="2" charset="0"/>
              </a:rPr>
              <a:t>Aim</a:t>
            </a:r>
            <a:endParaRPr lang="en-IN" sz="5400" b="1" dirty="0">
              <a:latin typeface="18thCentury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600" dirty="0">
                <a:solidFill>
                  <a:schemeClr val="accent6"/>
                </a:solidFill>
                <a:latin typeface="Bell MT" panose="02020503060305020303" pitchFamily="18" charset="0"/>
              </a:rPr>
              <a:t>	SPEAR is an Active Ankle-Foot Orthosis(AFO), aimed at providing a cheap an affordable solution for rehabilitating stroke survivors.</a:t>
            </a:r>
            <a:endParaRPr lang="en-IN" dirty="0">
              <a:solidFill>
                <a:schemeClr val="accent6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3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CEFE-2AC4-45C4-ACB6-DF670AF1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18thCentury" pitchFamily="2" charset="0"/>
              </a:rPr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06F6-4D40-42DB-863C-66CD2813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accent6"/>
                </a:solidFill>
                <a:latin typeface="18thCentury" pitchFamily="2" charset="0"/>
              </a:rPr>
              <a:t>	Ease of physiotherapy for those affected with stroke. Physiotherapy is a costly and continuous process, whereas a robotic solution would be a one-time investment. Because of its compliant nature, SPEAR is lighter, smaller and easier to use, contrary to traditional rigid approaches.</a:t>
            </a:r>
          </a:p>
          <a:p>
            <a:pPr algn="just"/>
            <a:endParaRPr lang="en-IN" sz="3600" dirty="0">
              <a:latin typeface="18thCentur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31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73403"/>
            <a:ext cx="1981200" cy="639762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18thCentury" pitchFamily="2" charset="0"/>
              </a:rPr>
              <a:t>Block Diagram </a:t>
            </a:r>
            <a:endParaRPr lang="en-IN" sz="5400" b="1" dirty="0">
              <a:latin typeface="18thCentury" pitchFamily="2" charset="0"/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1CC9858-506A-46FE-BD90-0558B6693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28737"/>
            <a:ext cx="3533775" cy="4200525"/>
          </a:xfrm>
        </p:spPr>
      </p:pic>
    </p:spTree>
    <p:extLst>
      <p:ext uri="{BB962C8B-B14F-4D97-AF65-F5344CB8AC3E}">
        <p14:creationId xmlns:p14="http://schemas.microsoft.com/office/powerpoint/2010/main" val="360667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E1A7-5E8C-4C07-BC8D-4C2E89C4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>
                <a:latin typeface="18thCentury" pitchFamily="2" charset="0"/>
              </a:rPr>
              <a:t>Ankle Motion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3D01C-9F62-4D8E-BA20-F1DF0117D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6" t="6734" r="2017" b="9084"/>
          <a:stretch/>
        </p:blipFill>
        <p:spPr>
          <a:xfrm>
            <a:off x="3048000" y="1519429"/>
            <a:ext cx="5257800" cy="3810000"/>
          </a:xfrm>
        </p:spPr>
      </p:pic>
    </p:spTree>
    <p:extLst>
      <p:ext uri="{BB962C8B-B14F-4D97-AF65-F5344CB8AC3E}">
        <p14:creationId xmlns:p14="http://schemas.microsoft.com/office/powerpoint/2010/main" val="295428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18thCentury" pitchFamily="2" charset="0"/>
              </a:rPr>
              <a:t>Progress Report</a:t>
            </a:r>
            <a:endParaRPr lang="en-IN" sz="5400" b="1" dirty="0">
              <a:latin typeface="18thCentury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986029"/>
            <a:ext cx="2057400" cy="48768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6"/>
                </a:solidFill>
                <a:latin typeface="18thCentury" pitchFamily="2" charset="0"/>
              </a:rPr>
              <a:t>McKibben Muscles have been fabricated.</a:t>
            </a:r>
          </a:p>
          <a:p>
            <a:r>
              <a:rPr lang="en-IN" dirty="0">
                <a:solidFill>
                  <a:schemeClr val="accent6"/>
                </a:solidFill>
                <a:latin typeface="18thCentury" pitchFamily="2" charset="0"/>
              </a:rPr>
              <a:t>The price of a readymade McKibben muscle is minimum Rs.1500</a:t>
            </a:r>
          </a:p>
          <a:p>
            <a:r>
              <a:rPr lang="en-IN" dirty="0">
                <a:solidFill>
                  <a:schemeClr val="accent6"/>
                </a:solidFill>
                <a:latin typeface="18thCentury" pitchFamily="2" charset="0"/>
              </a:rPr>
              <a:t>Using off-the shelf components, cost has been reduced to an average Rs.150, depending on Muscle size, diameter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1F1795-0294-4CC5-A9DB-29FEFBE2E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075609"/>
              </p:ext>
            </p:extLst>
          </p:nvPr>
        </p:nvGraphicFramePr>
        <p:xfrm>
          <a:off x="5181600" y="1958849"/>
          <a:ext cx="3505200" cy="29311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931331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27582778"/>
                    </a:ext>
                  </a:extLst>
                </a:gridCol>
              </a:tblGrid>
              <a:tr h="345949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Cost(Rs.)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Bladder(Silicon Rubber)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40 - 60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4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Nylon Mesh Sleeve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40 - 60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1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Miscellaneous (Connectors, Seals)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9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32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32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466F-B3C0-4083-9570-AD9A4887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latin typeface="18thCentury" pitchFamily="2" charset="0"/>
              </a:rPr>
              <a:t>Testing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AAA06C-316A-4FFF-8F08-FD9002F65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494617"/>
              </p:ext>
            </p:extLst>
          </p:nvPr>
        </p:nvGraphicFramePr>
        <p:xfrm>
          <a:off x="3161489" y="2286000"/>
          <a:ext cx="54102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96336336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85623863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30337459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38369596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427012958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4181728898"/>
                    </a:ext>
                  </a:extLst>
                </a:gridCol>
              </a:tblGrid>
              <a:tr h="724598">
                <a:tc>
                  <a:txBody>
                    <a:bodyPr/>
                    <a:lstStyle/>
                    <a:p>
                      <a:r>
                        <a:rPr lang="en-IN" sz="1800" dirty="0"/>
                        <a:t>Inner Diameter (inch)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Outer Diameter (inch)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Slack in Nylon Weave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Contraction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Percentage Contraction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1864"/>
                  </a:ext>
                </a:extLst>
              </a:tr>
              <a:tr h="317267">
                <a:tc>
                  <a:txBody>
                    <a:bodyPr/>
                    <a:lstStyle/>
                    <a:p>
                      <a:r>
                        <a:rPr lang="en-IN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82481"/>
                  </a:ext>
                </a:extLst>
              </a:tr>
              <a:tr h="317267">
                <a:tc>
                  <a:txBody>
                    <a:bodyPr/>
                    <a:lstStyle/>
                    <a:p>
                      <a:r>
                        <a:rPr lang="en-IN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881121"/>
                  </a:ext>
                </a:extLst>
              </a:tr>
              <a:tr h="317267">
                <a:tc>
                  <a:txBody>
                    <a:bodyPr/>
                    <a:lstStyle/>
                    <a:p>
                      <a:r>
                        <a:rPr lang="en-IN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271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615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6B9D6-725A-44F9-BE79-77412B62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latin typeface="18thCentury" pitchFamily="2" charset="0"/>
              </a:rPr>
              <a:t>Muscle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C8701-E76A-494C-B4B0-C5B4DFFB61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0753" b="18280"/>
          <a:stretch/>
        </p:blipFill>
        <p:spPr>
          <a:xfrm>
            <a:off x="3505200" y="747712"/>
            <a:ext cx="4648200" cy="2514600"/>
          </a:xfrm>
          <a:prstGeom prst="rect">
            <a:avLst/>
          </a:prstGeom>
        </p:spPr>
      </p:pic>
      <p:pic>
        <p:nvPicPr>
          <p:cNvPr id="13" name="962D2F23">
            <a:hlinkClick r:id="" action="ppaction://media"/>
            <a:extLst>
              <a:ext uri="{FF2B5EF4-FFF2-40B4-BE49-F238E27FC236}">
                <a16:creationId xmlns:a16="http://schemas.microsoft.com/office/drawing/2014/main" id="{347BFA9C-CCEF-4F2B-8CEB-B10EF9BC9D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1400" y="3581400"/>
            <a:ext cx="4495800" cy="2528888"/>
          </a:xfrm>
        </p:spPr>
      </p:pic>
    </p:spTree>
    <p:extLst>
      <p:ext uri="{BB962C8B-B14F-4D97-AF65-F5344CB8AC3E}">
        <p14:creationId xmlns:p14="http://schemas.microsoft.com/office/powerpoint/2010/main" val="415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4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9014-A8AC-4C5B-A44D-E624674A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69" y="2838952"/>
            <a:ext cx="1981200" cy="1295400"/>
          </a:xfrm>
        </p:spPr>
        <p:txBody>
          <a:bodyPr>
            <a:noAutofit/>
          </a:bodyPr>
          <a:lstStyle/>
          <a:p>
            <a:r>
              <a:rPr lang="en-IN" b="1" dirty="0">
                <a:latin typeface="18thCentury" pitchFamily="2" charset="0"/>
              </a:rPr>
              <a:t>Prototype (120˚ range of motion)</a:t>
            </a:r>
          </a:p>
        </p:txBody>
      </p:sp>
      <p:pic>
        <p:nvPicPr>
          <p:cNvPr id="4" name="WhatsApp Video 2019-01-10 at 11.04.28 PM">
            <a:hlinkClick r:id="" action="ppaction://media"/>
            <a:extLst>
              <a:ext uri="{FF2B5EF4-FFF2-40B4-BE49-F238E27FC236}">
                <a16:creationId xmlns:a16="http://schemas.microsoft.com/office/drawing/2014/main" id="{51167928-41EB-459C-988C-ED23070527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0981" y="712081"/>
            <a:ext cx="3602038" cy="1981200"/>
          </a:xfrm>
        </p:spPr>
      </p:pic>
      <p:pic>
        <p:nvPicPr>
          <p:cNvPr id="5" name="WhatsApp Video 2019-01-10 at 11.04.33 PM">
            <a:hlinkClick r:id="" action="ppaction://media"/>
            <a:extLst>
              <a:ext uri="{FF2B5EF4-FFF2-40B4-BE49-F238E27FC236}">
                <a16:creationId xmlns:a16="http://schemas.microsoft.com/office/drawing/2014/main" id="{6BD95644-C304-4388-949E-EC64434FDE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31353" y="3429000"/>
            <a:ext cx="3602181" cy="198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F1ABF-778B-4945-87BF-AD64BFCBEFB0}"/>
              </a:ext>
            </a:extLst>
          </p:cNvPr>
          <p:cNvSpPr txBox="1"/>
          <p:nvPr/>
        </p:nvSpPr>
        <p:spPr>
          <a:xfrm>
            <a:off x="6553200" y="1379515"/>
            <a:ext cx="218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18thCentury" pitchFamily="2" charset="0"/>
              </a:rPr>
              <a:t>Dorsiflexion</a:t>
            </a:r>
            <a:endParaRPr lang="en-IN" sz="2000" dirty="0">
              <a:latin typeface="18thCentur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0FAD6-5DDE-4906-A069-CF08A1EA31B9}"/>
              </a:ext>
            </a:extLst>
          </p:cNvPr>
          <p:cNvSpPr txBox="1"/>
          <p:nvPr/>
        </p:nvSpPr>
        <p:spPr>
          <a:xfrm>
            <a:off x="2770981" y="4127212"/>
            <a:ext cx="2129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18thCentury" pitchFamily="2" charset="0"/>
              </a:rPr>
              <a:t>Plantarflexion</a:t>
            </a:r>
            <a:endParaRPr lang="en-IN" sz="2000" dirty="0">
              <a:latin typeface="18thCentur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591</TotalTime>
  <Words>199</Words>
  <Application>Microsoft Office PowerPoint</Application>
  <PresentationFormat>On-screen Show (4:3)</PresentationFormat>
  <Paragraphs>68</Paragraphs>
  <Slides>16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18thCentury</vt:lpstr>
      <vt:lpstr>Alien Encounters</vt:lpstr>
      <vt:lpstr>Bell MT</vt:lpstr>
      <vt:lpstr>Corbel</vt:lpstr>
      <vt:lpstr>Wingdings 2</vt:lpstr>
      <vt:lpstr>Frame</vt:lpstr>
      <vt:lpstr>Healthcare and Medical Sciences S.P.E.A.R</vt:lpstr>
      <vt:lpstr>Aim</vt:lpstr>
      <vt:lpstr>Application</vt:lpstr>
      <vt:lpstr>Block Diagram </vt:lpstr>
      <vt:lpstr>Ankle Motion</vt:lpstr>
      <vt:lpstr>Progress Report</vt:lpstr>
      <vt:lpstr>Testing Results</vt:lpstr>
      <vt:lpstr>Muscle Test</vt:lpstr>
      <vt:lpstr>Prototype (120˚ range of motion)</vt:lpstr>
      <vt:lpstr>Orthosis Design</vt:lpstr>
      <vt:lpstr>Orthosis Motion</vt:lpstr>
      <vt:lpstr>Muscle Control</vt:lpstr>
      <vt:lpstr>EMG Dynamic Thresholding</vt:lpstr>
      <vt:lpstr>EMG Intent Estimation</vt:lpstr>
      <vt:lpstr>Total Cost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&lt;Theme&gt;  &lt;Title of the Project&gt;</dc:title>
  <dc:creator>Windows User</dc:creator>
  <cp:lastModifiedBy> </cp:lastModifiedBy>
  <cp:revision>39</cp:revision>
  <dcterms:created xsi:type="dcterms:W3CDTF">2018-12-29T18:47:51Z</dcterms:created>
  <dcterms:modified xsi:type="dcterms:W3CDTF">2019-03-05T10:10:26Z</dcterms:modified>
</cp:coreProperties>
</file>